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80000" autoAdjust="0"/>
  </p:normalViewPr>
  <p:slideViewPr>
    <p:cSldViewPr snapToGrid="0">
      <p:cViewPr>
        <p:scale>
          <a:sx n="75" d="100"/>
          <a:sy n="75" d="100"/>
        </p:scale>
        <p:origin x="1930" y="1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0132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 </a:t>
            </a:r>
            <a:r>
              <a:rPr lang="en-US" sz="1100" dirty="0">
                <a:solidFill>
                  <a:schemeClr val="tx1"/>
                </a:solidFill>
              </a:rPr>
              <a:t>DAYANA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au511321104015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03097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dirty="0">
                <a:solidFill>
                  <a:srgbClr val="213163"/>
                </a:solidFill>
              </a:rPr>
              <a:t>Modelling &amp; Results : </a:t>
            </a:r>
            <a:br>
              <a:rPr lang="en-IN" sz="1600" b="1" dirty="0">
                <a:solidFill>
                  <a:srgbClr val="213163"/>
                </a:solidFill>
              </a:rPr>
            </a:br>
            <a:r>
              <a:rPr lang="en-IN" sz="1600" b="1" i="1" dirty="0">
                <a:solidFill>
                  <a:schemeClr val="tx1"/>
                </a:solidFill>
                <a:latin typeface="Aharoni" panose="02010803020104030203" pitchFamily="2" charset="-79"/>
                <a:cs typeface="Aharoni" panose="02010803020104030203" pitchFamily="2" charset="-79"/>
              </a:rPr>
              <a:t>       </a:t>
            </a:r>
            <a:r>
              <a:rPr lang="en-US" sz="1200" b="1" i="1" dirty="0">
                <a:solidFill>
                  <a:schemeClr val="tx1"/>
                </a:solidFill>
                <a:latin typeface="Aptos" panose="020B0004020202020204" pitchFamily="34" charset="0"/>
                <a:cs typeface="Aharoni" panose="02010803020104030203" pitchFamily="2" charset="-79"/>
              </a:rPr>
              <a:t>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a:t>
            </a:r>
            <a:br>
              <a:rPr lang="en-US" sz="1200" b="1" i="1" dirty="0">
                <a:solidFill>
                  <a:schemeClr val="tx1"/>
                </a:solidFill>
                <a:latin typeface="Aptos" panose="020B0004020202020204" pitchFamily="34" charset="0"/>
                <a:cs typeface="Aharoni" panose="02010803020104030203" pitchFamily="2" charset="-79"/>
              </a:rPr>
            </a:br>
            <a:r>
              <a:rPr lang="en-US" b="1" dirty="0">
                <a:solidFill>
                  <a:schemeClr val="tx1"/>
                </a:solidFill>
                <a:latin typeface="Aptos" panose="020B0004020202020204" pitchFamily="34" charset="0"/>
                <a:cs typeface="Aharoni" panose="02010803020104030203" pitchFamily="2" charset="-79"/>
              </a:rPr>
              <a:t>    	</a:t>
            </a:r>
            <a:br>
              <a:rPr lang="en-US" b="1" dirty="0">
                <a:solidFill>
                  <a:schemeClr val="tx1"/>
                </a:solidFill>
                <a:latin typeface="Aptos" panose="020B0004020202020204" pitchFamily="34" charset="0"/>
                <a:cs typeface="Aharoni" panose="02010803020104030203" pitchFamily="2" charset="-79"/>
              </a:rPr>
            </a:br>
            <a:r>
              <a:rPr lang="en-US" b="1" dirty="0">
                <a:solidFill>
                  <a:schemeClr val="tx1"/>
                </a:solidFill>
                <a:latin typeface="Aptos" panose="020B0004020202020204" pitchFamily="34" charset="0"/>
                <a:cs typeface="Aharoni" panose="02010803020104030203" pitchFamily="2" charset="-79"/>
              </a:rPr>
              <a:t>	</a:t>
            </a:r>
            <a:r>
              <a:rPr lang="en-US" b="1" i="1" dirty="0">
                <a:solidFill>
                  <a:schemeClr val="tx1"/>
                </a:solidFill>
                <a:latin typeface="Aptos" panose="020B0004020202020204" pitchFamily="34" charset="0"/>
                <a:cs typeface="Aharoni" panose="02010803020104030203" pitchFamily="2" charset="-79"/>
              </a:rPr>
              <a:t> </a:t>
            </a:r>
            <a:r>
              <a:rPr lang="en-US" sz="1200" b="1" i="1" u="sng" dirty="0">
                <a:solidFill>
                  <a:schemeClr val="tx1"/>
                </a:solidFill>
                <a:latin typeface="Aptos" panose="020B0004020202020204" pitchFamily="34" charset="0"/>
                <a:cs typeface="Aharoni" panose="02010803020104030203" pitchFamily="2" charset="-79"/>
              </a:rPr>
              <a:t>User</a:t>
            </a:r>
            <a:r>
              <a:rPr lang="en-US" sz="1200" b="1" i="1" dirty="0">
                <a:solidFill>
                  <a:schemeClr val="tx1"/>
                </a:solidFill>
                <a:latin typeface="Aptos" panose="020B0004020202020204" pitchFamily="34" charset="0"/>
                <a:cs typeface="Aharoni" panose="02010803020104030203" pitchFamily="2" charset="-79"/>
              </a:rPr>
              <a:t>: Represents users of the system. This entity stores information such as user ID, username, email, password (hashed), and other relevant details.</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a:t>
            </a:r>
            <a:r>
              <a:rPr lang="en-US" sz="1200" b="1" i="1" u="sng" dirty="0">
                <a:solidFill>
                  <a:schemeClr val="tx1"/>
                </a:solidFill>
                <a:latin typeface="Aptos" panose="020B0004020202020204" pitchFamily="34" charset="0"/>
                <a:cs typeface="Aharoni" panose="02010803020104030203" pitchFamily="2" charset="-79"/>
              </a:rPr>
              <a:t> Bus</a:t>
            </a:r>
            <a:r>
              <a:rPr lang="en-US" sz="1200" b="1" i="1" dirty="0">
                <a:solidFill>
                  <a:schemeClr val="tx1"/>
                </a:solidFill>
                <a:latin typeface="Aptos" panose="020B0004020202020204" pitchFamily="34" charset="0"/>
                <a:cs typeface="Aharoni" panose="02010803020104030203" pitchFamily="2" charset="-79"/>
              </a:rPr>
              <a:t>: Represents individual buses. This entity stores information about each bus, such as bus ID, registration number, model, capacity, and any other relevant details.</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a:t>
            </a:r>
            <a:r>
              <a:rPr lang="en-US" sz="1200" b="1" i="1" u="sng" dirty="0">
                <a:solidFill>
                  <a:schemeClr val="tx1"/>
                </a:solidFill>
                <a:latin typeface="Aptos" panose="020B0004020202020204" pitchFamily="34" charset="0"/>
                <a:cs typeface="Aharoni" panose="02010803020104030203" pitchFamily="2" charset="-79"/>
              </a:rPr>
              <a:t>Route</a:t>
            </a:r>
            <a:r>
              <a:rPr lang="en-US" sz="1200" b="1" i="1" dirty="0">
                <a:solidFill>
                  <a:schemeClr val="tx1"/>
                </a:solidFill>
                <a:latin typeface="Aptos" panose="020B0004020202020204" pitchFamily="34" charset="0"/>
                <a:cs typeface="Aharoni" panose="02010803020104030203" pitchFamily="2" charset="-79"/>
              </a:rPr>
              <a:t>: Represents bus routes. This entity stores information about each route, including route ID, origin, destination, distance, and duration.</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a:t>
            </a:r>
            <a:r>
              <a:rPr lang="en-US" sz="1200" b="1" i="1" u="sng" dirty="0">
                <a:solidFill>
                  <a:schemeClr val="tx1"/>
                </a:solidFill>
                <a:latin typeface="Aptos" panose="020B0004020202020204" pitchFamily="34" charset="0"/>
                <a:cs typeface="Aharoni" panose="02010803020104030203" pitchFamily="2" charset="-79"/>
              </a:rPr>
              <a:t>Booking</a:t>
            </a:r>
            <a:r>
              <a:rPr lang="en-US" sz="1200" b="1" i="1" dirty="0">
                <a:solidFill>
                  <a:schemeClr val="tx1"/>
                </a:solidFill>
                <a:latin typeface="Aptos" panose="020B0004020202020204" pitchFamily="34" charset="0"/>
                <a:cs typeface="Aharoni" panose="02010803020104030203" pitchFamily="2" charset="-79"/>
              </a:rPr>
              <a:t>: Represents bookings made by users. This entity stores information about each booking, including booking ID, user ID, bus ID ,route ID , booking date, departure date, and any other relevant details.</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a:t>
            </a:r>
            <a:r>
              <a:rPr lang="en-US" sz="1200" b="1" i="1" u="sng" dirty="0">
                <a:solidFill>
                  <a:schemeClr val="tx1"/>
                </a:solidFill>
                <a:latin typeface="Aptos" panose="020B0004020202020204" pitchFamily="34" charset="0"/>
                <a:cs typeface="Aharoni" panose="02010803020104030203" pitchFamily="2" charset="-79"/>
              </a:rPr>
              <a:t>Seat</a:t>
            </a:r>
            <a:r>
              <a:rPr lang="en-US" sz="1200" b="1" i="1" dirty="0">
                <a:solidFill>
                  <a:schemeClr val="tx1"/>
                </a:solidFill>
                <a:latin typeface="Aptos" panose="020B0004020202020204" pitchFamily="34" charset="0"/>
                <a:cs typeface="Aharoni" panose="02010803020104030203" pitchFamily="2" charset="-79"/>
              </a:rPr>
              <a:t>: Represents individual seats on buses. This entity stores information about each seat, such as seat number, bus ID (foreign key), availability status, and any other relevant details.</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a:t>
            </a:r>
            <a:br>
              <a:rPr lang="en-US" sz="1200" b="1" i="1" dirty="0">
                <a:solidFill>
                  <a:schemeClr val="tx1"/>
                </a:solidFill>
                <a:latin typeface="Aptos" panose="020B0004020202020204" pitchFamily="34" charset="0"/>
                <a:cs typeface="Aharoni" panose="02010803020104030203" pitchFamily="2" charset="-79"/>
              </a:rPr>
            </a:br>
            <a:r>
              <a:rPr lang="en-US" sz="1200" b="1" i="1" dirty="0">
                <a:solidFill>
                  <a:schemeClr val="tx1"/>
                </a:solidFill>
                <a:latin typeface="Aptos" panose="020B0004020202020204" pitchFamily="34" charset="0"/>
                <a:cs typeface="Aharoni" panose="02010803020104030203" pitchFamily="2" charset="-79"/>
              </a:rPr>
              <a:t>     The result of the Bus Reservation System project is a comprehensive solution that enhances the bus ticketing experience for both passengers and operators. It simplifies the booking process, improves operational efficiency, and provides valuable insights for informed decision-making.</a:t>
            </a:r>
            <a:endParaRPr lang="en-IN" sz="1200" i="1" dirty="0">
              <a:solidFill>
                <a:schemeClr val="tx1"/>
              </a:solidFill>
              <a:latin typeface="Aptos" panose="020B0004020202020204" pitchFamily="34" charset="0"/>
              <a:cs typeface="Aharoni" panose="02010803020104030203" pitchFamily="2" charset="-79"/>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DA23686E-AC80-9AEA-EB8F-C742FFDA59B5}"/>
              </a:ext>
            </a:extLst>
          </p:cNvPr>
          <p:cNvPicPr>
            <a:picLocks noChangeAspect="1"/>
          </p:cNvPicPr>
          <p:nvPr/>
        </p:nvPicPr>
        <p:blipFill>
          <a:blip r:embed="rId2"/>
          <a:stretch>
            <a:fillRect/>
          </a:stretch>
        </p:blipFill>
        <p:spPr>
          <a:xfrm>
            <a:off x="1191491" y="1065075"/>
            <a:ext cx="6964218" cy="3917373"/>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7" name="Picture 6">
            <a:extLst>
              <a:ext uri="{FF2B5EF4-FFF2-40B4-BE49-F238E27FC236}">
                <a16:creationId xmlns:a16="http://schemas.microsoft.com/office/drawing/2014/main" id="{2025B210-571B-C1C6-381F-64CE9EBD5D16}"/>
              </a:ext>
            </a:extLst>
          </p:cNvPr>
          <p:cNvPicPr>
            <a:picLocks noChangeAspect="1"/>
          </p:cNvPicPr>
          <p:nvPr/>
        </p:nvPicPr>
        <p:blipFill>
          <a:blip r:embed="rId2"/>
          <a:stretch>
            <a:fillRect/>
          </a:stretch>
        </p:blipFill>
        <p:spPr>
          <a:xfrm>
            <a:off x="974211" y="1096242"/>
            <a:ext cx="7195127" cy="390986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8" name="Picture 7">
            <a:extLst>
              <a:ext uri="{FF2B5EF4-FFF2-40B4-BE49-F238E27FC236}">
                <a16:creationId xmlns:a16="http://schemas.microsoft.com/office/drawing/2014/main" id="{768AE46C-C5F6-2DCA-7C28-14DB8CA7DDC8}"/>
              </a:ext>
            </a:extLst>
          </p:cNvPr>
          <p:cNvPicPr>
            <a:picLocks noChangeAspect="1"/>
          </p:cNvPicPr>
          <p:nvPr/>
        </p:nvPicPr>
        <p:blipFill>
          <a:blip r:embed="rId2"/>
          <a:stretch>
            <a:fillRect/>
          </a:stretch>
        </p:blipFill>
        <p:spPr>
          <a:xfrm>
            <a:off x="173213" y="1164916"/>
            <a:ext cx="4398562" cy="3656444"/>
          </a:xfrm>
          <a:prstGeom prst="rect">
            <a:avLst/>
          </a:prstGeom>
        </p:spPr>
      </p:pic>
      <p:pic>
        <p:nvPicPr>
          <p:cNvPr id="10" name="Picture 9">
            <a:extLst>
              <a:ext uri="{FF2B5EF4-FFF2-40B4-BE49-F238E27FC236}">
                <a16:creationId xmlns:a16="http://schemas.microsoft.com/office/drawing/2014/main" id="{A8E7019A-1035-306D-317C-DF2893F8D5FB}"/>
              </a:ext>
            </a:extLst>
          </p:cNvPr>
          <p:cNvPicPr>
            <a:picLocks noChangeAspect="1"/>
          </p:cNvPicPr>
          <p:nvPr/>
        </p:nvPicPr>
        <p:blipFill>
          <a:blip r:embed="rId3"/>
          <a:stretch>
            <a:fillRect/>
          </a:stretch>
        </p:blipFill>
        <p:spPr>
          <a:xfrm>
            <a:off x="4983307" y="1164916"/>
            <a:ext cx="3987030" cy="36564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388CEC18-DC70-1BB3-19EC-F6604B00412D}"/>
              </a:ext>
            </a:extLst>
          </p:cNvPr>
          <p:cNvPicPr>
            <a:picLocks noChangeAspect="1"/>
          </p:cNvPicPr>
          <p:nvPr/>
        </p:nvPicPr>
        <p:blipFill>
          <a:blip r:embed="rId3"/>
          <a:stretch>
            <a:fillRect/>
          </a:stretch>
        </p:blipFill>
        <p:spPr>
          <a:xfrm>
            <a:off x="933572" y="1145894"/>
            <a:ext cx="7581418" cy="385870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42B55028-9BF9-34B2-9A7E-5023DC8EA361}"/>
              </a:ext>
            </a:extLst>
          </p:cNvPr>
          <p:cNvPicPr>
            <a:picLocks noChangeAspect="1"/>
          </p:cNvPicPr>
          <p:nvPr/>
        </p:nvPicPr>
        <p:blipFill>
          <a:blip r:embed="rId2"/>
          <a:stretch>
            <a:fillRect/>
          </a:stretch>
        </p:blipFill>
        <p:spPr>
          <a:xfrm>
            <a:off x="628560" y="1122745"/>
            <a:ext cx="7886430" cy="390066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64495" y="579057"/>
            <a:ext cx="8615009" cy="4352846"/>
          </a:xfrm>
        </p:spPr>
        <p:txBody>
          <a:bodyPr>
            <a:normAutofit fontScale="90000"/>
          </a:bodyPr>
          <a:lstStyle/>
          <a:p>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r>
              <a:rPr lang="en-US" sz="1400" b="1" dirty="0">
                <a:solidFill>
                  <a:srgbClr val="374151"/>
                </a:solidFill>
                <a:latin typeface="+mj-lt"/>
                <a:cs typeface="Times New Roman" panose="02020603050405020304" pitchFamily="18" charset="0"/>
              </a:rPr>
              <a:t>  </a:t>
            </a: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7357FD7A-A103-88DD-DCC2-DFE0DB74797E}"/>
              </a:ext>
            </a:extLst>
          </p:cNvPr>
          <p:cNvSpPr txBox="1"/>
          <p:nvPr/>
        </p:nvSpPr>
        <p:spPr>
          <a:xfrm>
            <a:off x="136025" y="657461"/>
            <a:ext cx="8871947" cy="4647426"/>
          </a:xfrm>
          <a:prstGeom prst="rect">
            <a:avLst/>
          </a:prstGeom>
          <a:noFill/>
        </p:spPr>
        <p:txBody>
          <a:bodyPr wrap="square">
            <a:spAutoFit/>
          </a:bodyPr>
          <a:lstStyle/>
          <a:p>
            <a:r>
              <a:rPr lang="en-US" sz="1600" b="1" i="1" dirty="0">
                <a:solidFill>
                  <a:srgbClr val="213163"/>
                </a:solidFill>
              </a:rPr>
              <a:t>Future Enhancements :</a:t>
            </a:r>
          </a:p>
          <a:p>
            <a:r>
              <a:rPr lang="en-US" b="1" i="1" dirty="0">
                <a:solidFill>
                  <a:schemeClr val="tx1"/>
                </a:solidFill>
                <a:latin typeface="Aharoni" panose="02010803020104030203" pitchFamily="2" charset="-79"/>
                <a:cs typeface="Aharoni" panose="02010803020104030203" pitchFamily="2" charset="-79"/>
              </a:rPr>
              <a:t>      </a:t>
            </a:r>
          </a:p>
          <a:p>
            <a:r>
              <a:rPr lang="en-US" b="1" i="1" u="sng" dirty="0">
                <a:solidFill>
                  <a:schemeClr val="tx1"/>
                </a:solidFill>
                <a:latin typeface="Aptos" panose="020B0004020202020204" pitchFamily="34" charset="0"/>
                <a:cs typeface="Aharoni" panose="02010803020104030203" pitchFamily="2" charset="-79"/>
              </a:rPr>
              <a:t>Future Enhancements for the Bus Reservation System:</a:t>
            </a:r>
          </a:p>
          <a:p>
            <a:r>
              <a:rPr lang="en-US" b="1" i="1" dirty="0">
                <a:solidFill>
                  <a:schemeClr val="tx1"/>
                </a:solidFill>
                <a:latin typeface="Aptos" panose="020B0004020202020204" pitchFamily="34" charset="0"/>
                <a:cs typeface="Aharoni" panose="02010803020104030203" pitchFamily="2" charset="-79"/>
              </a:rPr>
              <a:t>               </a:t>
            </a:r>
          </a:p>
          <a:p>
            <a:r>
              <a:rPr lang="en-US" b="1" i="1" dirty="0">
                <a:solidFill>
                  <a:schemeClr val="tx1"/>
                </a:solidFill>
                <a:latin typeface="Aptos" panose="020B0004020202020204" pitchFamily="34" charset="0"/>
                <a:cs typeface="Aharoni" panose="02010803020104030203" pitchFamily="2" charset="-79"/>
              </a:rPr>
              <a:t>	 Mobile Application Development: Develop a mobile app version of the system to cater to users who prefer booking tickets on their smartphones. This would enhance accessibility and convenience for passengers.</a:t>
            </a:r>
          </a:p>
          <a:p>
            <a:r>
              <a:rPr lang="en-US" b="1" i="1" dirty="0">
                <a:solidFill>
                  <a:schemeClr val="tx1"/>
                </a:solidFill>
                <a:latin typeface="Aptos" panose="020B0004020202020204" pitchFamily="34" charset="0"/>
                <a:cs typeface="Aharoni" panose="02010803020104030203" pitchFamily="2" charset="-79"/>
              </a:rPr>
              <a:t>               	 Real-Time Bus Tracking: Integrate GPS technology to enable real-time bus tracking for passengers. This feature would allow users to track the location and estimated arrival time of their booked buses.</a:t>
            </a:r>
          </a:p>
          <a:p>
            <a:r>
              <a:rPr lang="en-US" b="1" i="1" dirty="0">
                <a:solidFill>
                  <a:schemeClr val="tx1"/>
                </a:solidFill>
                <a:latin typeface="Aptos" panose="020B0004020202020204" pitchFamily="34" charset="0"/>
                <a:cs typeface="Aharoni" panose="02010803020104030203" pitchFamily="2" charset="-79"/>
              </a:rPr>
              <a:t>               	Social Media Integration: Integrate social media platforms to allow users to share their booking experiences, promote the system, and attract new users through word-of-mouth referrals.</a:t>
            </a:r>
          </a:p>
          <a:p>
            <a:r>
              <a:rPr lang="en-US" b="1" i="1" dirty="0">
                <a:solidFill>
                  <a:schemeClr val="tx1"/>
                </a:solidFill>
                <a:latin typeface="Aptos" panose="020B0004020202020204" pitchFamily="34" charset="0"/>
                <a:cs typeface="Aharoni" panose="02010803020104030203" pitchFamily="2" charset="-79"/>
              </a:rPr>
              <a:t>               	Enhanced Security Measures: Continuously update and enhance security measures to protect user data and transactions from emerging threats, such as implementing multi-factor authentication and regular security audits.</a:t>
            </a:r>
          </a:p>
          <a:p>
            <a:r>
              <a:rPr lang="en-US" b="1" i="1" dirty="0">
                <a:solidFill>
                  <a:schemeClr val="tx1"/>
                </a:solidFill>
                <a:latin typeface="Aptos" panose="020B0004020202020204" pitchFamily="34" charset="0"/>
                <a:cs typeface="Aharoni" panose="02010803020104030203" pitchFamily="2" charset="-79"/>
              </a:rPr>
              <a:t>    </a:t>
            </a:r>
          </a:p>
          <a:p>
            <a:r>
              <a:rPr lang="en-US" b="1" i="1" dirty="0">
                <a:solidFill>
                  <a:schemeClr val="tx1"/>
                </a:solidFill>
                <a:latin typeface="Aptos" panose="020B0004020202020204" pitchFamily="34" charset="0"/>
                <a:cs typeface="Aharoni" panose="02010803020104030203" pitchFamily="2" charset="-79"/>
              </a:rPr>
              <a:t>         These future enhancements would further enrich the functionality and user experience of the Bus Reservation System, ensuring its continued relevance and competitiveness in the transportation industry.</a:t>
            </a:r>
          </a:p>
          <a:p>
            <a:endParaRPr lang="en-US" b="1" i="1" dirty="0">
              <a:solidFill>
                <a:schemeClr val="tx1"/>
              </a:solidFill>
              <a:latin typeface="Aptos" panose="020B0004020202020204" pitchFamily="34" charset="0"/>
              <a:cs typeface="Aharoni" panose="02010803020104030203" pitchFamily="2" charset="-79"/>
            </a:endParaRPr>
          </a:p>
          <a:p>
            <a:endParaRPr lang="en-US" b="1" i="1" dirty="0">
              <a:solidFill>
                <a:schemeClr val="tx1"/>
              </a:solidFill>
              <a:latin typeface="Aptos" panose="020B0004020202020204" pitchFamily="34" charset="0"/>
              <a:cs typeface="Aharoni" panose="02010803020104030203" pitchFamily="2" charset="-79"/>
            </a:endParaRP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9937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dirty="0">
                <a:solidFill>
                  <a:srgbClr val="213163"/>
                </a:solidFill>
              </a:rPr>
              <a:t>Conclusion :</a:t>
            </a:r>
            <a:br>
              <a:rPr lang="en-IN" sz="1600" b="1" i="1" dirty="0">
                <a:solidFill>
                  <a:srgbClr val="213163"/>
                </a:solidFill>
              </a:rPr>
            </a:br>
            <a:r>
              <a:rPr lang="en-IN" sz="1600" b="1" i="1" dirty="0">
                <a:solidFill>
                  <a:srgbClr val="213163"/>
                </a:solidFill>
                <a:latin typeface="Aptos" panose="020B0004020202020204" pitchFamily="34" charset="0"/>
              </a:rPr>
              <a:t>         	 </a:t>
            </a:r>
            <a:r>
              <a:rPr lang="en-US" b="1" i="1" dirty="0">
                <a:solidFill>
                  <a:schemeClr val="tx1"/>
                </a:solidFill>
                <a:latin typeface="Aptos" panose="020B0004020202020204" pitchFamily="34" charset="0"/>
                <a:cs typeface="Aharoni" panose="02010803020104030203" pitchFamily="2" charset="-79"/>
              </a:rPr>
              <a:t>In conclusion, the development of the Bus Reservation System using Python and Django presents a significant opportunity to revolutionize the bus ticketing experience for both passengers and bus operators.</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The project's modeling, encompassing the entities, relationships, and data flow, lays the foundation for a well-structured and efficient system design. This modeling approach ensures proper organization and management of data, facilitating scalability, flexibility, and maintainability. </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a:t>
            </a:r>
            <a:br>
              <a:rPr lang="en-US" b="1" i="1" dirty="0">
                <a:solidFill>
                  <a:schemeClr val="tx1"/>
                </a:solidFill>
                <a:latin typeface="Aptos" panose="020B0004020202020204" pitchFamily="34" charset="0"/>
                <a:cs typeface="Aharoni" panose="02010803020104030203" pitchFamily="2" charset="-79"/>
              </a:rPr>
            </a:br>
            <a:endParaRPr lang="en-IN" i="1" dirty="0">
              <a:solidFill>
                <a:schemeClr val="tx1"/>
              </a:solidFill>
              <a:latin typeface="Aptos" panose="020B0004020202020204" pitchFamily="34" charset="0"/>
              <a:cs typeface="Aharoni" panose="02010803020104030203" pitchFamily="2" charset="-79"/>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2">
            <a:extLst>
              <a:ext uri="{FF2B5EF4-FFF2-40B4-BE49-F238E27FC236}">
                <a16:creationId xmlns:a16="http://schemas.microsoft.com/office/drawing/2014/main" id="{C1696998-FE45-67FD-7584-B26D22C62757}"/>
              </a:ext>
            </a:extLst>
          </p:cNvPr>
          <p:cNvSpPr>
            <a:spLocks noChangeArrowheads="1"/>
          </p:cNvSpPr>
          <p:nvPr/>
        </p:nvSpPr>
        <p:spPr bwMode="auto">
          <a:xfrm>
            <a:off x="0" y="0"/>
            <a:ext cx="3038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29"/>
            <a:ext cx="8761830" cy="410967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i="1" dirty="0">
                <a:solidFill>
                  <a:srgbClr val="213163"/>
                </a:solidFill>
                <a:latin typeface="Aptos" panose="020B0004020202020204" pitchFamily="34" charset="0"/>
              </a:rPr>
              <a:t>Abstract : </a:t>
            </a:r>
            <a:br>
              <a:rPr lang="en-IN" sz="1600" b="1" dirty="0">
                <a:solidFill>
                  <a:srgbClr val="213163"/>
                </a:solidFill>
                <a:latin typeface="Aptos" panose="020B0004020202020204" pitchFamily="34" charset="0"/>
              </a:rPr>
            </a:br>
            <a:r>
              <a:rPr lang="en-IN" sz="1600" b="1" dirty="0">
                <a:solidFill>
                  <a:srgbClr val="213163"/>
                </a:solidFill>
                <a:latin typeface="Aptos" panose="020B0004020202020204" pitchFamily="34" charset="0"/>
              </a:rPr>
              <a:t>	</a:t>
            </a:r>
            <a:r>
              <a:rPr lang="en-US" b="1" i="1" dirty="0">
                <a:solidFill>
                  <a:schemeClr val="tx1"/>
                </a:solidFill>
                <a:latin typeface="Aptos" panose="020B0004020202020204" pitchFamily="34" charset="0"/>
                <a:cs typeface="Aharoni" panose="02010803020104030203" pitchFamily="2" charset="-79"/>
              </a:rPr>
              <a:t>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Thus the development of the Bus Reservation System using Python and Django presents a comprehensive solution for managing bus bookings effectively, catering to the needs of both passengers and administrators in the transportation industry.</a:t>
            </a:r>
            <a:endParaRPr lang="en-IN" b="1" i="1" dirty="0">
              <a:solidFill>
                <a:schemeClr val="tx1"/>
              </a:solidFill>
              <a:latin typeface="Aptos" panose="020B0004020202020204" pitchFamily="34" charset="0"/>
              <a:cs typeface="Aharoni" panose="02010803020104030203" pitchFamily="2" charset="-79"/>
            </a:endParaRPr>
          </a:p>
        </p:txBody>
      </p:sp>
      <p:cxnSp>
        <p:nvCxnSpPr>
          <p:cNvPr id="3" name="Straight Connector 2">
            <a:extLst>
              <a:ext uri="{FF2B5EF4-FFF2-40B4-BE49-F238E27FC236}">
                <a16:creationId xmlns:a16="http://schemas.microsoft.com/office/drawing/2014/main" id="{0E138CBA-7C0B-348B-874D-0DBE98733F33}"/>
              </a:ext>
            </a:extLst>
          </p:cNvPr>
          <p:cNvCxnSpPr>
            <a:cxnSpLocks/>
          </p:cNvCxnSpPr>
          <p:nvPr/>
        </p:nvCxnSpPr>
        <p:spPr>
          <a:xfrm>
            <a:off x="0" y="4791806"/>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5515" y="467589"/>
            <a:ext cx="9012969" cy="4226921"/>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2800"/>
            </a:pPr>
            <a:r>
              <a:rPr lang="en-IN" sz="1600" b="1" i="1" dirty="0">
                <a:solidFill>
                  <a:srgbClr val="213163"/>
                </a:solidFill>
              </a:rPr>
              <a:t>Problem Statement : </a:t>
            </a:r>
            <a:br>
              <a:rPr lang="en-IN" sz="1600" b="1" dirty="0">
                <a:solidFill>
                  <a:srgbClr val="213163"/>
                </a:solidFill>
              </a:rPr>
            </a:br>
            <a:r>
              <a:rPr lang="en-IN" sz="1600" b="1" dirty="0">
                <a:solidFill>
                  <a:srgbClr val="213163"/>
                </a:solidFill>
              </a:rPr>
              <a:t>	</a:t>
            </a:r>
            <a:r>
              <a:rPr lang="en-US" b="1" i="1" dirty="0">
                <a:solidFill>
                  <a:schemeClr val="tx1"/>
                </a:solidFill>
                <a:latin typeface="Aptos" panose="020B0004020202020204" pitchFamily="34" charset="0"/>
                <a:cs typeface="Aharoni" panose="02010803020104030203" pitchFamily="2" charset="-79"/>
              </a:rPr>
              <a:t>The current process of booking bus tickets is often cumbersome and inefficient, characterized by long queues at ticket counters, limited availability of seats, and manual paperwork for both passengers and bus operators.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Key challenges to be addressed by the Bus Reservation System include:</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Inefficient Booking Process</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Limited Seat Visibility</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Manual Management</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Lack of Data Analysis</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Security and Reliability</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By addressing these challenges, the Bus Reservation System aims to revolutionize the bus ticketing experience, making it more convenient for passengers while empowering bus operators with tools for efficient management and optimization of their services.</a:t>
            </a:r>
            <a:endParaRPr lang="en-IN" b="1" i="1" dirty="0">
              <a:solidFill>
                <a:schemeClr val="tx1"/>
              </a:solidFill>
              <a:latin typeface="Aptos" panose="020B0004020202020204" pitchFamily="34" charset="0"/>
              <a:cs typeface="Aharoni" panose="02010803020104030203" pitchFamily="2" charset="-79"/>
            </a:endParaRPr>
          </a:p>
        </p:txBody>
      </p:sp>
      <p:cxnSp>
        <p:nvCxnSpPr>
          <p:cNvPr id="2" name="Straight Connector 1">
            <a:extLst>
              <a:ext uri="{FF2B5EF4-FFF2-40B4-BE49-F238E27FC236}">
                <a16:creationId xmlns:a16="http://schemas.microsoft.com/office/drawing/2014/main" id="{138979D7-DAF1-B9D0-4B15-5F44295BF71F}"/>
              </a:ext>
            </a:extLst>
          </p:cNvPr>
          <p:cNvCxnSpPr>
            <a:cxnSpLocks/>
          </p:cNvCxnSpPr>
          <p:nvPr/>
        </p:nvCxnSpPr>
        <p:spPr>
          <a:xfrm>
            <a:off x="0" y="4791808"/>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457228"/>
            <a:ext cx="9144000" cy="4218676"/>
          </a:xfrm>
          <a:prstGeom prst="rect">
            <a:avLst/>
          </a:prstGeom>
          <a:noFill/>
          <a:ln>
            <a:noFill/>
          </a:ln>
        </p:spPr>
        <p:txBody>
          <a:bodyPr spcFirstLastPara="1" wrap="square" lIns="91425" tIns="91425" rIns="91425" bIns="91425" anchor="t" anchorCtr="0">
            <a:noAutofit/>
          </a:bodyPr>
          <a:lstStyle/>
          <a:p>
            <a:pPr algn="l"/>
            <a:r>
              <a:rPr lang="en-IN" sz="1600" b="1" i="1" dirty="0">
                <a:solidFill>
                  <a:srgbClr val="213163"/>
                </a:solidFill>
                <a:latin typeface="Aptos" panose="020B0004020202020204" pitchFamily="34" charset="0"/>
              </a:rPr>
              <a:t>  </a:t>
            </a:r>
            <a:r>
              <a:rPr lang="en-IN" sz="1800" b="1" i="1" dirty="0">
                <a:solidFill>
                  <a:srgbClr val="213163"/>
                </a:solidFill>
                <a:latin typeface="Aptos" panose="020B0004020202020204" pitchFamily="34" charset="0"/>
              </a:rPr>
              <a:t>Project Overview : </a:t>
            </a:r>
            <a:br>
              <a:rPr lang="en-IN" sz="1600" b="1" dirty="0">
                <a:solidFill>
                  <a:srgbClr val="213163"/>
                </a:solidFill>
                <a:latin typeface="Aptos" panose="020B0004020202020204" pitchFamily="34" charset="0"/>
              </a:rPr>
            </a:br>
            <a:r>
              <a:rPr lang="en-IN" sz="1600" b="1" dirty="0">
                <a:solidFill>
                  <a:srgbClr val="213163"/>
                </a:solidFill>
                <a:latin typeface="Aptos" panose="020B0004020202020204" pitchFamily="34" charset="0"/>
              </a:rPr>
              <a:t>	</a:t>
            </a:r>
            <a:r>
              <a:rPr lang="en-US" b="1" i="1" dirty="0">
                <a:solidFill>
                  <a:schemeClr val="tx1"/>
                </a:solidFill>
                <a:latin typeface="Aptos" panose="020B0004020202020204" pitchFamily="34" charset="0"/>
                <a:cs typeface="Aharoni" panose="02010803020104030203" pitchFamily="2" charset="-79"/>
              </a:rPr>
              <a:t>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Convenience: Provides a user-friendly platform that simplifies the booking process for passengers, saving time and effort.</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r>
              <a:rPr lang="en-US" b="1" i="1" u="sng" dirty="0">
                <a:solidFill>
                  <a:schemeClr val="tx1"/>
                </a:solidFill>
                <a:latin typeface="Aptos" panose="020B0004020202020204" pitchFamily="34" charset="0"/>
                <a:cs typeface="Aharoni" panose="02010803020104030203" pitchFamily="2" charset="-79"/>
              </a:rPr>
              <a:t>Efficiency:</a:t>
            </a:r>
            <a:r>
              <a:rPr lang="en-US" b="1" i="1" dirty="0">
                <a:solidFill>
                  <a:schemeClr val="tx1"/>
                </a:solidFill>
                <a:latin typeface="Aptos" panose="020B0004020202020204" pitchFamily="34" charset="0"/>
                <a:cs typeface="Aharoni" panose="02010803020104030203" pitchFamily="2" charset="-79"/>
              </a:rPr>
              <a:t> Streamlines route management and booking administration processes, improving operational efficiency for bus operators.</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r>
              <a:rPr lang="en-US" b="1" i="1" u="sng" dirty="0">
                <a:solidFill>
                  <a:schemeClr val="tx1"/>
                </a:solidFill>
                <a:latin typeface="Aptos" panose="020B0004020202020204" pitchFamily="34" charset="0"/>
                <a:cs typeface="Aharoni" panose="02010803020104030203" pitchFamily="2" charset="-79"/>
              </a:rPr>
              <a:t>Insights:</a:t>
            </a:r>
            <a:r>
              <a:rPr lang="en-US" b="1" i="1" dirty="0">
                <a:solidFill>
                  <a:schemeClr val="tx1"/>
                </a:solidFill>
                <a:latin typeface="Aptos" panose="020B0004020202020204" pitchFamily="34" charset="0"/>
                <a:cs typeface="Aharoni" panose="02010803020104030203" pitchFamily="2" charset="-79"/>
              </a:rPr>
              <a:t> Offers valuable insights into booking patterns and performance metrics, enabling administrators to make data-driven decisions and improve service quality.</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r>
              <a:rPr lang="en-US" b="1" i="1" u="sng" dirty="0">
                <a:solidFill>
                  <a:schemeClr val="tx1"/>
                </a:solidFill>
                <a:latin typeface="Aptos" panose="020B0004020202020204" pitchFamily="34" charset="0"/>
                <a:cs typeface="Aharoni" panose="02010803020104030203" pitchFamily="2" charset="-79"/>
              </a:rPr>
              <a:t>Scalability:</a:t>
            </a:r>
            <a:r>
              <a:rPr lang="en-US" b="1" i="1" dirty="0">
                <a:solidFill>
                  <a:schemeClr val="tx1"/>
                </a:solidFill>
                <a:latin typeface="Aptos" panose="020B0004020202020204" pitchFamily="34" charset="0"/>
                <a:cs typeface="Aharoni" panose="02010803020104030203" pitchFamily="2" charset="-79"/>
              </a:rPr>
              <a:t> Designed to be scalable and customizable to accommodate the specific needs and requirements of different bus operators and users.</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Thus the Bus Reservation System project aims to deliver a comprehensive and efficient solution that enhances the bus ticketing experience for both passengers and operators, ultimately contributing to the improvement of the transportation industry as a whole.</a:t>
            </a:r>
            <a:br>
              <a:rPr lang="en-US" b="1" i="1" dirty="0">
                <a:solidFill>
                  <a:schemeClr val="tx1"/>
                </a:solidFill>
                <a:latin typeface="Aptos" panose="020B0004020202020204" pitchFamily="34" charset="0"/>
                <a:cs typeface="Aharoni" panose="02010803020104030203" pitchFamily="2" charset="-79"/>
              </a:rPr>
            </a:br>
            <a:endParaRPr lang="en-IN" i="1" dirty="0">
              <a:solidFill>
                <a:schemeClr val="tx1"/>
              </a:solidFill>
              <a:latin typeface="Aptos" panose="020B0004020202020204" pitchFamily="34" charset="0"/>
              <a:cs typeface="Aharoni" panose="02010803020104030203" pitchFamily="2" charset="-79"/>
            </a:endParaRPr>
          </a:p>
        </p:txBody>
      </p:sp>
      <p:cxnSp>
        <p:nvCxnSpPr>
          <p:cNvPr id="2" name="Straight Connector 1">
            <a:extLst>
              <a:ext uri="{FF2B5EF4-FFF2-40B4-BE49-F238E27FC236}">
                <a16:creationId xmlns:a16="http://schemas.microsoft.com/office/drawing/2014/main" id="{FCF58A7F-2C96-B07D-0B21-410816696D2B}"/>
              </a:ext>
            </a:extLst>
          </p:cNvPr>
          <p:cNvCxnSpPr>
            <a:cxnSpLocks/>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467589"/>
            <a:ext cx="9144000" cy="4208321"/>
          </a:xfrm>
          <a:prstGeom prst="rect">
            <a:avLst/>
          </a:prstGeom>
          <a:noFill/>
          <a:ln>
            <a:noFill/>
          </a:ln>
        </p:spPr>
        <p:txBody>
          <a:bodyPr spcFirstLastPara="1" wrap="square" lIns="91425" tIns="91425" rIns="91425" bIns="91425" anchor="t" anchorCtr="0">
            <a:noAutofit/>
          </a:bodyPr>
          <a:lstStyle/>
          <a:p>
            <a:pPr algn="l"/>
            <a:r>
              <a:rPr lang="en-IN" sz="1600" b="1" i="1" dirty="0">
                <a:solidFill>
                  <a:srgbClr val="213163"/>
                </a:solidFill>
              </a:rPr>
              <a:t>Proposed Solution :</a:t>
            </a:r>
            <a:br>
              <a:rPr lang="en-IN" sz="1600" b="1" dirty="0">
                <a:solidFill>
                  <a:srgbClr val="213163"/>
                </a:solidFill>
              </a:rPr>
            </a:br>
            <a:r>
              <a:rPr lang="en-IN" sz="1600" b="1" dirty="0">
                <a:solidFill>
                  <a:srgbClr val="213163"/>
                </a:solidFill>
              </a:rPr>
              <a:t>              </a:t>
            </a:r>
            <a:r>
              <a:rPr lang="en-US" b="1" i="1" dirty="0">
                <a:solidFill>
                  <a:schemeClr val="tx1"/>
                </a:solidFill>
                <a:latin typeface="Aptos" panose="020B0004020202020204" pitchFamily="34" charset="0"/>
                <a:cs typeface="Aharoni" panose="02010803020104030203" pitchFamily="2" charset="-79"/>
              </a:rPr>
              <a:t>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a:t>
            </a:r>
            <a:br>
              <a:rPr lang="en-US" b="1" i="1" dirty="0">
                <a:solidFill>
                  <a:schemeClr val="tx1"/>
                </a:solidFill>
                <a:latin typeface="Aptos" panose="020B0004020202020204" pitchFamily="34" charset="0"/>
                <a:cs typeface="Aharoni" panose="02010803020104030203" pitchFamily="2" charset="-79"/>
              </a:rPr>
            </a:b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r>
              <a:rPr lang="en-US" sz="1600" b="1" i="1" dirty="0">
                <a:solidFill>
                  <a:schemeClr val="tx1"/>
                </a:solidFill>
                <a:latin typeface="Aptos" panose="020B0004020202020204" pitchFamily="34" charset="0"/>
                <a:cs typeface="Aharoni" panose="02010803020104030203" pitchFamily="2" charset="-79"/>
              </a:rPr>
              <a:t>Key Components of the Proposed Solution:</a:t>
            </a:r>
            <a:br>
              <a:rPr lang="en-US" sz="1600" b="1" i="1" dirty="0">
                <a:solidFill>
                  <a:schemeClr val="tx1"/>
                </a:solidFill>
                <a:latin typeface="Aptos" panose="020B0004020202020204" pitchFamily="34" charset="0"/>
                <a:cs typeface="Aharoni" panose="02010803020104030203" pitchFamily="2" charset="-79"/>
              </a:rPr>
            </a:br>
            <a:r>
              <a:rPr lang="en-US" sz="1600" b="1" i="1" dirty="0">
                <a:solidFill>
                  <a:schemeClr val="tx1"/>
                </a:solidFill>
                <a:latin typeface="Aptos" panose="020B0004020202020204" pitchFamily="34" charset="0"/>
                <a:cs typeface="Aharoni" panose="02010803020104030203" pitchFamily="2" charset="-79"/>
              </a:rPr>
              <a:t>		</a:t>
            </a:r>
            <a:r>
              <a:rPr lang="en-US" b="1" i="1" dirty="0">
                <a:solidFill>
                  <a:schemeClr val="tx1"/>
                </a:solidFill>
                <a:latin typeface="Aptos" panose="020B0004020202020204" pitchFamily="34" charset="0"/>
                <a:cs typeface="Aharoni" panose="02010803020104030203" pitchFamily="2" charset="-79"/>
              </a:rPr>
              <a:t>1. </a:t>
            </a:r>
            <a:r>
              <a:rPr lang="en-US" b="1" i="1" u="sng" dirty="0">
                <a:solidFill>
                  <a:schemeClr val="tx1"/>
                </a:solidFill>
                <a:latin typeface="Aptos" panose="020B0004020202020204" pitchFamily="34" charset="0"/>
                <a:cs typeface="Aharoni" panose="02010803020104030203" pitchFamily="2" charset="-79"/>
              </a:rPr>
              <a:t>User Authentication and Registration </a:t>
            </a:r>
            <a:r>
              <a:rPr lang="en-US" b="1" i="1" dirty="0">
                <a:solidFill>
                  <a:schemeClr val="tx1"/>
                </a:solidFill>
                <a:latin typeface="Aptos" panose="020B0004020202020204" pitchFamily="34" charset="0"/>
                <a:cs typeface="Aharoni" panose="02010803020104030203" pitchFamily="2" charset="-79"/>
              </a:rPr>
              <a:t>: Implement secure user authentication and                    registration functionalities using Django's built-in authentication system. Utilize encryption techniques to ensure the confidentiality and integrity of user credentials and personal information.</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2. </a:t>
            </a:r>
            <a:r>
              <a:rPr lang="en-US" b="1" i="1" u="sng" dirty="0">
                <a:solidFill>
                  <a:schemeClr val="tx1"/>
                </a:solidFill>
                <a:latin typeface="Aptos" panose="020B0004020202020204" pitchFamily="34" charset="0"/>
                <a:cs typeface="Aharoni" panose="02010803020104030203" pitchFamily="2" charset="-79"/>
              </a:rPr>
              <a:t>Bus Route Management </a:t>
            </a:r>
            <a:r>
              <a:rPr lang="en-US" b="1" i="1" dirty="0">
                <a:solidFill>
                  <a:schemeClr val="tx1"/>
                </a:solidFill>
                <a:latin typeface="Aptos" panose="020B0004020202020204" pitchFamily="34" charset="0"/>
                <a:cs typeface="Aharoni" panose="02010803020104030203" pitchFamily="2" charset="-79"/>
              </a:rPr>
              <a:t>: Develop an intuitive admin interface for bus operators to define and manage bus routes, schedules, fares, and available seats. Utilize Django's ORM to store and manage route data efficiently, ensuring scalability and flexibility.</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a:t>
            </a:r>
            <a:br>
              <a:rPr lang="en-US" b="1" i="1" dirty="0">
                <a:solidFill>
                  <a:schemeClr val="tx1"/>
                </a:solidFill>
                <a:latin typeface="Aptos" panose="020B0004020202020204" pitchFamily="34" charset="0"/>
                <a:cs typeface="Aharoni" panose="02010803020104030203" pitchFamily="2" charset="-79"/>
              </a:rPr>
            </a:br>
            <a:r>
              <a:rPr lang="en-US" b="1" i="1" dirty="0">
                <a:solidFill>
                  <a:schemeClr val="tx1"/>
                </a:solidFill>
                <a:latin typeface="Aptos" panose="020B0004020202020204" pitchFamily="34" charset="0"/>
                <a:cs typeface="Aharoni" panose="02010803020104030203" pitchFamily="2" charset="-79"/>
              </a:rPr>
              <a:t>		3. </a:t>
            </a:r>
            <a:r>
              <a:rPr lang="en-US" b="1" i="1" u="sng" dirty="0">
                <a:solidFill>
                  <a:schemeClr val="tx1"/>
                </a:solidFill>
                <a:latin typeface="Aptos" panose="020B0004020202020204" pitchFamily="34" charset="0"/>
                <a:cs typeface="Aharoni" panose="02010803020104030203" pitchFamily="2" charset="-79"/>
              </a:rPr>
              <a:t>Ticket Booking </a:t>
            </a:r>
            <a:r>
              <a:rPr lang="en-US" b="1" i="1" dirty="0">
                <a:solidFill>
                  <a:schemeClr val="tx1"/>
                </a:solidFill>
                <a:latin typeface="Aptos" panose="020B0004020202020204" pitchFamily="34" charset="0"/>
                <a:cs typeface="Aharoni" panose="02010803020104030203" pitchFamily="2" charset="-79"/>
              </a:rPr>
              <a:t>: Design a user-friendly interface for passengers to search for buses based on routes, dates, and times. Implement real-time availability updates using AJAX to provide a seamless booking experience.</a:t>
            </a:r>
            <a:endParaRPr lang="en-IN" b="1" i="1" dirty="0">
              <a:solidFill>
                <a:schemeClr val="tx1"/>
              </a:solidFill>
              <a:latin typeface="Aptos" panose="020B0004020202020204" pitchFamily="34" charset="0"/>
              <a:cs typeface="Aharoni" panose="02010803020104030203" pitchFamily="2" charset="-79"/>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2669231" y="4874241"/>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92368" y="521596"/>
            <a:ext cx="9733084" cy="3939284"/>
          </a:xfrm>
          <a:prstGeom prst="rect">
            <a:avLst/>
          </a:prstGeom>
          <a:noFill/>
        </p:spPr>
        <p:txBody>
          <a:bodyPr wrap="square">
            <a:spAutoFit/>
          </a:bodyPr>
          <a:lstStyle/>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4.</a:t>
            </a:r>
            <a:r>
              <a:rPr lang="en-US" b="1" i="1" u="sng" dirty="0">
                <a:solidFill>
                  <a:schemeClr val="tx1"/>
                </a:solidFill>
                <a:effectLst/>
                <a:latin typeface="Aptos" panose="020B0004020202020204" pitchFamily="34" charset="0"/>
                <a:cs typeface="Aharoni" panose="02010803020104030203" pitchFamily="2" charset="-79"/>
              </a:rPr>
              <a:t>Seat Selection </a:t>
            </a:r>
            <a:r>
              <a:rPr lang="en-US" b="1" i="1" dirty="0">
                <a:solidFill>
                  <a:schemeClr val="tx1"/>
                </a:solidFill>
                <a:effectLst/>
                <a:latin typeface="Aptos" panose="020B0004020202020204" pitchFamily="34" charset="0"/>
                <a:cs typeface="Aharoni" panose="02010803020104030203" pitchFamily="2" charset="-79"/>
              </a:rPr>
              <a:t>: Develop an interactive seat selection interface using JavaScript and HTML/CSS to allow passengers to choose their preferred seats. Integrate bus layout visualization to enhance user experience and facilitate informed seat selection.</a:t>
            </a:r>
          </a:p>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5.</a:t>
            </a:r>
            <a:r>
              <a:rPr lang="en-US" b="1" i="1" u="sng" dirty="0">
                <a:solidFill>
                  <a:schemeClr val="tx1"/>
                </a:solidFill>
                <a:effectLst/>
                <a:latin typeface="Aptos" panose="020B0004020202020204" pitchFamily="34" charset="0"/>
                <a:cs typeface="Aharoni" panose="02010803020104030203" pitchFamily="2" charset="-79"/>
              </a:rPr>
              <a:t>Payment Integration </a:t>
            </a:r>
            <a:r>
              <a:rPr lang="en-US" b="1" i="1" dirty="0">
                <a:solidFill>
                  <a:schemeClr val="tx1"/>
                </a:solidFill>
                <a:effectLst/>
                <a:latin typeface="Aptos" panose="020B0004020202020204" pitchFamily="34" charset="0"/>
                <a:cs typeface="Aharoni" panose="02010803020104030203" pitchFamily="2" charset="-79"/>
              </a:rPr>
              <a:t>: Integrate with popular payment gateways such as Stripe or PayPal to enable secure online transactions. Implement SSL encryption and tokenization techniques to safeguard sensitive payment information.</a:t>
            </a:r>
          </a:p>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6.</a:t>
            </a:r>
            <a:r>
              <a:rPr lang="en-US" b="1" i="1" u="sng" dirty="0">
                <a:solidFill>
                  <a:schemeClr val="tx1"/>
                </a:solidFill>
                <a:effectLst/>
                <a:latin typeface="Aptos" panose="020B0004020202020204" pitchFamily="34" charset="0"/>
                <a:cs typeface="Aharoni" panose="02010803020104030203" pitchFamily="2" charset="-79"/>
              </a:rPr>
              <a:t>Booking Management </a:t>
            </a:r>
            <a:r>
              <a:rPr lang="en-US" b="1" i="1" dirty="0">
                <a:solidFill>
                  <a:schemeClr val="tx1"/>
                </a:solidFill>
                <a:effectLst/>
                <a:latin typeface="Aptos" panose="020B0004020202020204" pitchFamily="34" charset="0"/>
                <a:cs typeface="Aharoni" panose="02010803020104030203" pitchFamily="2" charset="-79"/>
              </a:rPr>
              <a:t>: Provide users with a dashboard to view and manage their bookings, including options for cancellations and modifications. Develop an admin dashboard with comprehensive booking management features, including filtering, sorting, and exporting capabilities. </a:t>
            </a:r>
          </a:p>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7.</a:t>
            </a:r>
            <a:r>
              <a:rPr lang="en-US" b="1" i="1" u="sng" dirty="0">
                <a:solidFill>
                  <a:schemeClr val="tx1"/>
                </a:solidFill>
                <a:effectLst/>
                <a:latin typeface="Aptos" panose="020B0004020202020204" pitchFamily="34" charset="0"/>
                <a:cs typeface="Aharoni" panose="02010803020104030203" pitchFamily="2" charset="-79"/>
              </a:rPr>
              <a:t>Reporting and Analytics </a:t>
            </a:r>
            <a:r>
              <a:rPr lang="en-US" b="1" i="1" dirty="0">
                <a:solidFill>
                  <a:schemeClr val="tx1"/>
                </a:solidFill>
                <a:effectLst/>
                <a:latin typeface="Aptos" panose="020B0004020202020204" pitchFamily="34" charset="0"/>
                <a:cs typeface="Aharoni" panose="02010803020104030203" pitchFamily="2" charset="-79"/>
              </a:rPr>
              <a:t>: Implement reporting and analytics functionalities to generate insights into booking trends, revenue generation, and route performance.  Utilize Django's built-in support for data analysis libraries such as pandas and matplotlib for generating visualizations and reports.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547353"/>
            <a:ext cx="8841346" cy="3943387"/>
          </a:xfrm>
          <a:prstGeom prst="rect">
            <a:avLst/>
          </a:prstGeom>
          <a:noFill/>
        </p:spPr>
        <p:txBody>
          <a:bodyPr wrap="square">
            <a:spAutoFit/>
          </a:bodyPr>
          <a:lstStyle/>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8.</a:t>
            </a:r>
            <a:r>
              <a:rPr lang="en-US" b="1" i="1" u="sng" dirty="0">
                <a:solidFill>
                  <a:schemeClr val="tx1"/>
                </a:solidFill>
                <a:effectLst/>
                <a:latin typeface="Aptos" panose="020B0004020202020204" pitchFamily="34" charset="0"/>
                <a:cs typeface="Aharoni" panose="02010803020104030203" pitchFamily="2" charset="-79"/>
              </a:rPr>
              <a:t>Scalability and Performance Optimization </a:t>
            </a:r>
            <a:r>
              <a:rPr lang="en-US" b="1" i="1" dirty="0">
                <a:solidFill>
                  <a:schemeClr val="tx1"/>
                </a:solidFill>
                <a:effectLst/>
                <a:latin typeface="Aptos" panose="020B0004020202020204" pitchFamily="34" charset="0"/>
                <a:cs typeface="Aharoni" panose="02010803020104030203" pitchFamily="2" charset="-79"/>
              </a:rPr>
              <a:t>: Design the system with scalability in mind to handle increased user traffic and data volume. Utilize caching mechanisms, database indexing, and asynchronous processing to optimize system performance.</a:t>
            </a:r>
          </a:p>
          <a:p>
            <a:pPr marL="457200" lvl="1" algn="l">
              <a:lnSpc>
                <a:spcPct val="150000"/>
              </a:lnSpc>
            </a:pPr>
            <a:r>
              <a:rPr lang="en-US" b="1" i="1" dirty="0">
                <a:solidFill>
                  <a:schemeClr val="tx1"/>
                </a:solidFill>
                <a:effectLst/>
                <a:latin typeface="Aptos" panose="020B0004020202020204" pitchFamily="34" charset="0"/>
                <a:cs typeface="Aharoni" panose="02010803020104030203" pitchFamily="2" charset="-79"/>
              </a:rPr>
              <a:t>		9.</a:t>
            </a:r>
            <a:r>
              <a:rPr lang="en-US" b="1" i="1" u="sng" dirty="0">
                <a:solidFill>
                  <a:schemeClr val="tx1"/>
                </a:solidFill>
                <a:effectLst/>
                <a:latin typeface="Aptos" panose="020B0004020202020204" pitchFamily="34" charset="0"/>
                <a:cs typeface="Aharoni" panose="02010803020104030203" pitchFamily="2" charset="-79"/>
              </a:rPr>
              <a:t>Documentation and Testing </a:t>
            </a:r>
            <a:r>
              <a:rPr lang="en-US" b="1" i="1" dirty="0">
                <a:solidFill>
                  <a:schemeClr val="tx1"/>
                </a:solidFill>
                <a:effectLst/>
                <a:latin typeface="Aptos" panose="020B0004020202020204" pitchFamily="34" charset="0"/>
                <a:cs typeface="Aharoni" panose="02010803020104030203" pitchFamily="2" charset="-79"/>
              </a:rPr>
              <a:t>: Provide comprehensive documentation for installation, configuration, and usage of the system. Implement unit tests, integration tests, and end-to-end tests to ensure the reliability and correctness of the system.</a:t>
            </a:r>
          </a:p>
          <a:p>
            <a:pPr marL="457200" lvl="1" algn="l">
              <a:lnSpc>
                <a:spcPct val="150000"/>
              </a:lnSpc>
            </a:pPr>
            <a:r>
              <a:rPr lang="en-US" b="1" i="1" dirty="0">
                <a:solidFill>
                  <a:schemeClr val="tx1"/>
                </a:solidFill>
                <a:latin typeface="Aptos" panose="020B0004020202020204" pitchFamily="34" charset="0"/>
                <a:cs typeface="Aharoni" panose="02010803020104030203" pitchFamily="2" charset="-79"/>
              </a:rPr>
              <a:t>       		 </a:t>
            </a:r>
            <a:r>
              <a:rPr lang="en-US" b="1" i="1" dirty="0">
                <a:solidFill>
                  <a:schemeClr val="tx1"/>
                </a:solidFill>
                <a:effectLst/>
                <a:latin typeface="Aptos" panose="020B0004020202020204" pitchFamily="34" charset="0"/>
                <a:cs typeface="Aharoni" panose="02010803020104030203" pitchFamily="2" charset="-79"/>
              </a:rPr>
              <a:t>In summary, the proposed solution for the Bus Reservation System project will leverage the capabilities of Python and Django to develop a robust, secure, and user-friendly web application that meets the requirements of both passengers and bus operators. By following best practices in software development, security, and performance optimization, the system will provide an efficient and enjoyable booking experience for users while offering powerful management tools for bus operators</a:t>
            </a:r>
            <a:r>
              <a:rPr lang="en-US" b="0" i="0" dirty="0">
                <a:solidFill>
                  <a:schemeClr val="tx1"/>
                </a:solidFill>
                <a:effectLst/>
                <a:latin typeface="Aptos" panose="020B0004020202020204" pitchFamily="34" charset="0"/>
                <a:cs typeface="Aharoni" panose="02010803020104030203" pitchFamily="2" charset="-79"/>
              </a:rPr>
              <a:t>.</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2">
            <a:extLst>
              <a:ext uri="{FF2B5EF4-FFF2-40B4-BE49-F238E27FC236}">
                <a16:creationId xmlns:a16="http://schemas.microsoft.com/office/drawing/2014/main" id="{E96F1586-912B-C503-6893-3F826D4BC9D1}"/>
              </a:ext>
            </a:extLst>
          </p:cNvPr>
          <p:cNvSpPr>
            <a:spLocks noChangeArrowheads="1"/>
          </p:cNvSpPr>
          <p:nvPr/>
        </p:nvSpPr>
        <p:spPr bwMode="auto">
          <a:xfrm>
            <a:off x="0" y="0"/>
            <a:ext cx="661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1181</TotalTime>
  <Words>1922</Words>
  <Application>Microsoft Office PowerPoint</Application>
  <PresentationFormat>On-screen Show (16:9)</PresentationFormat>
  <Paragraphs>60</Paragraphs>
  <Slides>18</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Aharoni</vt:lpstr>
      <vt:lpstr>Aptos</vt:lpstr>
      <vt:lpstr>Arial</vt:lpstr>
      <vt:lpstr>Arial MT</vt:lpstr>
      <vt:lpstr>Calibri</vt:lpstr>
      <vt:lpstr>Söhne</vt:lpstr>
      <vt:lpstr>Times New Roman</vt:lpstr>
      <vt:lpstr>Simple Light</vt:lpstr>
      <vt:lpstr>PowerPoint Presentation</vt:lpstr>
      <vt:lpstr>PowerPoint Presentation</vt:lpstr>
      <vt:lpstr>Abstract :   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    Thus the development of the Bus Reservation System using Python and Django presents a comprehensive solution for managing bus bookings effectively, catering to the needs of both passengers and administrators in the transportation industry.</vt:lpstr>
      <vt:lpstr>Problem Statement :   The current process of booking bus tickets is often cumbersome and inefficient, characterized by long queues at ticket counters, limited availability of seats, and manual paperwork for both passengers and bus operators.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     Key challenges to be addressed by the Bus Reservation System include:            Inefficient Booking Process           Limited Seat Visibility            Manual Management            Lack of Data Analysis           Security and Reliability    By addressing these challenges, the Bus Reservation System aims to revolutionize the bus ticketing experience, making it more convenient for passengers while empowering bus operators with tools for efficient management and optimization of their services.</vt:lpstr>
      <vt:lpstr>  Project Overview :   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Convenience: Provides a user-friendly platform that simplifies the booking process for passengers, saving time and effort.   Efficiency: Streamlines route management and booking administration processes, improving operational efficiency for bus operators.   Insights: Offers valuable insights into booking patterns and performance metrics, enabling administrators to make data-driven decisions and improve service quality.   Scalability: Designed to be scalable and customizable to accommodate the specific needs and requirements of different bus operators and users.   Thus the Bus Reservation System project aims to deliver a comprehensive and efficient solution that enhances the bus ticketing experience for both passengers and operators, ultimately contributing to the improvement of the transportation industry as a whole. </vt:lpstr>
      <vt:lpstr>Proposed Solution :               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                         Key Components of the Proposed Solution:   1. User Authentication and Registration : Implement secure user authentication and                    registration functionalities using Django's built-in authentication system. Utilize encryption techniques to ensure the confidentiality and integrity of user credentials and personal information.                2. Bus Route Management : Develop an intuitive admin interface for bus operators to define and manage bus routes, schedules, fares, and available seats. Utilize Django's ORM to store and manage route data efficiently, ensuring scalability and flexibility.                3. Ticket Booking : Design a user-friendly interface for passengers to search for buses based on routes, dates, and times. Implement real-time availability updates using AJAX to provide a seamless booking experience.</vt:lpstr>
      <vt:lpstr>PowerPoint Presentation</vt:lpstr>
      <vt:lpstr>PowerPoint Presentation</vt:lpstr>
      <vt:lpstr>Technology Used</vt:lpstr>
      <vt:lpstr>Modelling &amp; Results :         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         User: Represents users of the system. This entity stores information such as user ID, username, email, password (hashed), and other relevant details.     Bus: Represents individual buses. This entity stores information about each bus, such as bus ID, registration number, model, capacity, and any other relevant details.      Route: Represents bus routes. This entity stores information about each route, including route ID, origin, destination, distance, and duration.      Booking: Represents bookings made by users. This entity stores information about each booking, including booking ID, user ID, bus ID ,route ID , booking date, departure date, and any other relevant details.      Seat: Represents individual seats on buses. This entity stores information about each seat, such as seat number, bus ID (foreign key), availability status, and any other relevant details.             The result of the Bus Reservation System project is a comprehensive solution that enhances the bus ticketing experience for both passengers and operators. It simplifies the booking process, improves operational efficiency, and provides valuable insights for informed decision-making.</vt:lpstr>
      <vt:lpstr>Homepage</vt:lpstr>
      <vt:lpstr>About-Us-Page</vt:lpstr>
      <vt:lpstr>Service-Page</vt:lpstr>
      <vt:lpstr>Departments-Page</vt:lpstr>
      <vt:lpstr>Blog-Page</vt:lpstr>
      <vt:lpstr>                                       </vt:lpstr>
      <vt:lpstr>Conclusion :            In conclusion, the development of the Bus Reservation System using Python and Django presents a significant opportunity to revolutionize the bus ticketing experience for both passengers and bus operators.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 .  The project's modeling, encompassing the entities, relationships, and data flow, lays the foundation for a well-structured and efficient system design. This modeling approach ensures proper organization and management of data, facilitating scalability, flexibility, and maintainability.                  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 </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Dayana S</cp:lastModifiedBy>
  <cp:revision>10</cp:revision>
  <dcterms:modified xsi:type="dcterms:W3CDTF">2024-04-08T06:48:39Z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